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useoModerno Medium"/>
      <p:regular r:id="rId17"/>
    </p:embeddedFont>
    <p:embeddedFont>
      <p:font typeface="MuseoModerno Medium"/>
      <p:regular r:id="rId18"/>
    </p:embeddedFont>
    <p:embeddedFont>
      <p:font typeface="MuseoModerno Medium"/>
      <p:regular r:id="rId19"/>
    </p:embeddedFont>
    <p:embeddedFont>
      <p:font typeface="MuseoModerno Medium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-kyc-dashboard.vercel.app/" TargetMode="External"/><Relationship Id="rId3" Type="http://schemas.openxmlformats.org/officeDocument/2006/relationships/hyperlink" Target="mailto:dipambarman@outlook.com" TargetMode="External"/><Relationship Id="rId1" Type="http://schemas.openxmlformats.org/officeDocument/2006/relationships/image" Target="../media/image-10-1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HDFC Bank Digital KYC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AI-Powered Solution to Lift Conversion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highlight>
                  <a:srgbClr val="8B5C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70% → 90%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Dipam Barman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B.Tech CSE, 7th Semester | Gauhati University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December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Demo: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digital-kyc-dashboard.vercel.app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4121"/>
            <a:ext cx="5496878" cy="430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Transform HDFC's KYC Experience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42236" y="1290518"/>
            <a:ext cx="137755" cy="172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742236" y="1509474"/>
            <a:ext cx="4290060" cy="1524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5" name="Text 3"/>
          <p:cNvSpPr/>
          <p:nvPr/>
        </p:nvSpPr>
        <p:spPr>
          <a:xfrm>
            <a:off x="742236" y="1608773"/>
            <a:ext cx="172319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Explore Live Demo</a:t>
            </a:r>
            <a:endParaRPr lang="en-US" sz="13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236" y="1979057"/>
            <a:ext cx="2788444" cy="11313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2236" y="3265408"/>
            <a:ext cx="4290060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See all features in action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170051" y="1290518"/>
            <a:ext cx="137755" cy="172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5170051" y="1509474"/>
            <a:ext cx="4290179" cy="1524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0" name="Text 7"/>
          <p:cNvSpPr/>
          <p:nvPr/>
        </p:nvSpPr>
        <p:spPr>
          <a:xfrm>
            <a:off x="5170051" y="1608773"/>
            <a:ext cx="2354104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Approve Gemini Integration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170051" y="1906667"/>
            <a:ext cx="4290179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Fast, accurate, cost-effective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5170051" y="2209800"/>
            <a:ext cx="4290179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Industry-standard AI solution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9597985" y="1290518"/>
            <a:ext cx="137755" cy="172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MuseoModerno Light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9597985" y="1509474"/>
            <a:ext cx="4290179" cy="1524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5" name="Text 12"/>
          <p:cNvSpPr/>
          <p:nvPr/>
        </p:nvSpPr>
        <p:spPr>
          <a:xfrm>
            <a:off x="9597985" y="1608773"/>
            <a:ext cx="1842611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Start 14-Week Rollout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9597985" y="1906667"/>
            <a:ext cx="4290179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Expected +₹120M annual revenue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9597985" y="2209800"/>
            <a:ext cx="4290179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60% support ticket reduction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742236" y="3813153"/>
            <a:ext cx="13145929" cy="24765"/>
          </a:xfrm>
          <a:prstGeom prst="rect">
            <a:avLst/>
          </a:prstGeom>
          <a:solidFill>
            <a:srgbClr val="2B4150">
              <a:alpha val="5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42236" y="4044553"/>
            <a:ext cx="206787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Credits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42236" y="4633793"/>
            <a:ext cx="6404848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👤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Dipam Barman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B.Tech CSE (7th Sem) | Gauhati University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742236" y="5198864"/>
            <a:ext cx="640484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🤖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Google Gemini 1.5 Flash Vision API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742236" y="5543431"/>
            <a:ext cx="640484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📚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HDFC Bank case study (anonymized data)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7490936" y="4633793"/>
            <a:ext cx="640484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🚀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Next.js, TypeScript, Tailwind, Vercel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7490936" y="4978360"/>
            <a:ext cx="640484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📧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1700"/>
              </a:lnSpc>
              <a:buNone/>
            </a:pPr>
            <a:r>
              <a:rPr lang="en-US" sz="1050" u="sng" dirty="0">
                <a:solidFill>
                  <a:srgbClr val="325F7B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dipambarman@outlook.com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7490936" y="5322927"/>
            <a:ext cx="640484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💻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github.com/dipambarman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948928" y="6249710"/>
            <a:ext cx="12939236" cy="1188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"AI transforms KYC from painful friction to delightful first experience."</a:t>
            </a:r>
            <a:endParaRPr lang="en-US" sz="3700" dirty="0"/>
          </a:p>
        </p:txBody>
      </p:sp>
      <p:sp>
        <p:nvSpPr>
          <p:cNvPr id="27" name="Shape 24"/>
          <p:cNvSpPr/>
          <p:nvPr/>
        </p:nvSpPr>
        <p:spPr>
          <a:xfrm>
            <a:off x="742236" y="6043017"/>
            <a:ext cx="15240" cy="1602343"/>
          </a:xfrm>
          <a:prstGeom prst="rect">
            <a:avLst/>
          </a:prstGeom>
          <a:solidFill>
            <a:srgbClr val="325F7B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4058"/>
            <a:ext cx="116451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Challenge: 30% Drop-Off in Digital KYC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981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35%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793790" y="3341608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Document Scan Failures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86357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Blurry, dark, or glare-affected images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3098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25%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341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Upload Failures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83202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Wrong type or duplicate detection issues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3098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60%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341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Steps Exceed SLA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83202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 takes 55-60s vs 20s target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3098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20%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341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Auto-Rejected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83202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Hit 3-attempt limit and abandon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3941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E3C72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Current State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793790" y="6046232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70% Conversion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628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24,000 customers/year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3941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8B5CF6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Target State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7599521" y="6046232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90% Conversion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628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₹120M revenue opportunity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4882"/>
            <a:ext cx="75155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 Are Customers Dropping Off?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804035"/>
            <a:ext cx="3687485" cy="2152055"/>
          </a:xfrm>
          <a:prstGeom prst="roundRect">
            <a:avLst>
              <a:gd name="adj" fmla="val 1265"/>
            </a:avLst>
          </a:prstGeom>
          <a:solidFill>
            <a:srgbClr val="1E3C72"/>
          </a:solidFill>
          <a:ln/>
        </p:spPr>
      </p:sp>
      <p:sp>
        <p:nvSpPr>
          <p:cNvPr id="5" name="Text 2"/>
          <p:cNvSpPr/>
          <p:nvPr/>
        </p:nvSpPr>
        <p:spPr>
          <a:xfrm>
            <a:off x="975241" y="198548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Poor Image Quality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5241" y="2377797"/>
            <a:ext cx="33245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real-time guidance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75241" y="2731532"/>
            <a:ext cx="33245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Blurry or dark captures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75241" y="3085267"/>
            <a:ext cx="33245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Glare on documents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75241" y="3484364"/>
            <a:ext cx="33245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35% scan failures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662726" y="1804035"/>
            <a:ext cx="3687485" cy="2152055"/>
          </a:xfrm>
          <a:prstGeom prst="roundRect">
            <a:avLst>
              <a:gd name="adj" fmla="val 1265"/>
            </a:avLst>
          </a:prstGeom>
          <a:solidFill>
            <a:srgbClr val="1E3C72"/>
          </a:solidFill>
          <a:ln/>
        </p:spPr>
      </p:sp>
      <p:sp>
        <p:nvSpPr>
          <p:cNvPr id="11" name="Text 8"/>
          <p:cNvSpPr/>
          <p:nvPr/>
        </p:nvSpPr>
        <p:spPr>
          <a:xfrm>
            <a:off x="4844177" y="198548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Late Error Detection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44177" y="2377797"/>
            <a:ext cx="33245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Duplicates found after upload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844177" y="2731532"/>
            <a:ext cx="33245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Wrong document type missed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844177" y="3085267"/>
            <a:ext cx="33245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early validation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844177" y="3484364"/>
            <a:ext cx="33245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25% upload failures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93790" y="4137541"/>
            <a:ext cx="7556421" cy="2152055"/>
          </a:xfrm>
          <a:prstGeom prst="roundRect">
            <a:avLst>
              <a:gd name="adj" fmla="val 1265"/>
            </a:avLst>
          </a:prstGeom>
          <a:solidFill>
            <a:srgbClr val="1E3C72"/>
          </a:solidFill>
          <a:ln/>
        </p:spPr>
      </p:sp>
      <p:sp>
        <p:nvSpPr>
          <p:cNvPr id="17" name="Text 14"/>
          <p:cNvSpPr/>
          <p:nvPr/>
        </p:nvSpPr>
        <p:spPr>
          <a:xfrm>
            <a:off x="975241" y="431899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Hard Rejection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5241" y="4711303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save &amp; resume option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975241" y="5065038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Generic error messages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975241" y="5418773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3-strike auto-rejection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975241" y="5817870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20% users abandon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793790" y="6493669"/>
            <a:ext cx="7556421" cy="771049"/>
          </a:xfrm>
          <a:prstGeom prst="roundRect">
            <a:avLst>
              <a:gd name="adj" fmla="val 3530"/>
            </a:avLst>
          </a:prstGeom>
          <a:solidFill>
            <a:srgbClr val="C9DDE9"/>
          </a:solidFill>
          <a:ln/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41" y="6759773"/>
            <a:ext cx="226814" cy="181451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1383506" y="6720483"/>
            <a:ext cx="67852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retry 2-3 times before giving up entirely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5762" y="478750"/>
            <a:ext cx="4855845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Our Approach: 4 Strategic Solutions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6095762" y="1002030"/>
            <a:ext cx="7925276" cy="1602462"/>
          </a:xfrm>
          <a:prstGeom prst="roundRect">
            <a:avLst>
              <a:gd name="adj" fmla="val 1059"/>
            </a:avLst>
          </a:prstGeom>
          <a:solidFill>
            <a:srgbClr val="F3EEE3"/>
          </a:solidFill>
          <a:ln/>
        </p:spPr>
      </p:sp>
      <p:sp>
        <p:nvSpPr>
          <p:cNvPr id="5" name="Shape 2"/>
          <p:cNvSpPr/>
          <p:nvPr/>
        </p:nvSpPr>
        <p:spPr>
          <a:xfrm>
            <a:off x="6208871" y="1115139"/>
            <a:ext cx="339447" cy="339447"/>
          </a:xfrm>
          <a:prstGeom prst="roundRect">
            <a:avLst>
              <a:gd name="adj" fmla="val 26935238"/>
            </a:avLst>
          </a:prstGeom>
          <a:solidFill>
            <a:srgbClr val="325F7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2216" y="1208365"/>
            <a:ext cx="152757" cy="1527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08871" y="1567696"/>
            <a:ext cx="1461968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AI Quality Validation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6208871" y="1812369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document analysis with Gemini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6208871" y="2061329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 blur, glare, darkness instantly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6208871" y="2310289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FFFFF"/>
                </a:solidFill>
                <a:highlight>
                  <a:srgbClr val="8B5C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Impact: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35% → 12% failures</a:t>
            </a:r>
            <a:endParaRPr lang="en-US" sz="850" dirty="0"/>
          </a:p>
        </p:txBody>
      </p:sp>
      <p:sp>
        <p:nvSpPr>
          <p:cNvPr id="11" name="Shape 7"/>
          <p:cNvSpPr/>
          <p:nvPr/>
        </p:nvSpPr>
        <p:spPr>
          <a:xfrm>
            <a:off x="6095762" y="2717602"/>
            <a:ext cx="7925276" cy="1602462"/>
          </a:xfrm>
          <a:prstGeom prst="roundRect">
            <a:avLst>
              <a:gd name="adj" fmla="val 1059"/>
            </a:avLst>
          </a:prstGeom>
          <a:solidFill>
            <a:srgbClr val="F3EEE3"/>
          </a:solidFill>
          <a:ln/>
        </p:spPr>
      </p:sp>
      <p:sp>
        <p:nvSpPr>
          <p:cNvPr id="12" name="Shape 8"/>
          <p:cNvSpPr/>
          <p:nvPr/>
        </p:nvSpPr>
        <p:spPr>
          <a:xfrm>
            <a:off x="6208871" y="2830711"/>
            <a:ext cx="339447" cy="339447"/>
          </a:xfrm>
          <a:prstGeom prst="roundRect">
            <a:avLst>
              <a:gd name="adj" fmla="val 26935238"/>
            </a:avLst>
          </a:prstGeom>
          <a:solidFill>
            <a:srgbClr val="325F7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2216" y="2923937"/>
            <a:ext cx="152757" cy="15275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08871" y="3283268"/>
            <a:ext cx="1529596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Fewer Abandonments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6208871" y="3527941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Soft rejection with save &amp; resume</a:t>
            </a:r>
            <a:endParaRPr lang="en-US" sz="850" dirty="0"/>
          </a:p>
        </p:txBody>
      </p:sp>
      <p:sp>
        <p:nvSpPr>
          <p:cNvPr id="16" name="Text 11"/>
          <p:cNvSpPr/>
          <p:nvPr/>
        </p:nvSpPr>
        <p:spPr>
          <a:xfrm>
            <a:off x="6208871" y="3776901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Pre-selected recommended documents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6208871" y="4025860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FFFFF"/>
                </a:solidFill>
                <a:highlight>
                  <a:srgbClr val="8B5C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Impact: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Save 20% of users</a:t>
            </a:r>
            <a:endParaRPr lang="en-US" sz="850" dirty="0"/>
          </a:p>
        </p:txBody>
      </p:sp>
      <p:sp>
        <p:nvSpPr>
          <p:cNvPr id="18" name="Shape 13"/>
          <p:cNvSpPr/>
          <p:nvPr/>
        </p:nvSpPr>
        <p:spPr>
          <a:xfrm>
            <a:off x="6095762" y="4433173"/>
            <a:ext cx="7925276" cy="1602462"/>
          </a:xfrm>
          <a:prstGeom prst="roundRect">
            <a:avLst>
              <a:gd name="adj" fmla="val 1059"/>
            </a:avLst>
          </a:prstGeom>
          <a:solidFill>
            <a:srgbClr val="F3EEE3"/>
          </a:solidFill>
          <a:ln/>
        </p:spPr>
      </p:sp>
      <p:sp>
        <p:nvSpPr>
          <p:cNvPr id="19" name="Shape 14"/>
          <p:cNvSpPr/>
          <p:nvPr/>
        </p:nvSpPr>
        <p:spPr>
          <a:xfrm>
            <a:off x="6208871" y="4546283"/>
            <a:ext cx="339447" cy="339447"/>
          </a:xfrm>
          <a:prstGeom prst="roundRect">
            <a:avLst>
              <a:gd name="adj" fmla="val 26935238"/>
            </a:avLst>
          </a:prstGeom>
          <a:solidFill>
            <a:srgbClr val="325F7B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2216" y="4639508"/>
            <a:ext cx="152757" cy="15275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208871" y="4998839"/>
            <a:ext cx="1414582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Faster TAT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6208871" y="5243513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Client-side validation</a:t>
            </a:r>
            <a:endParaRPr lang="en-US" sz="850" dirty="0"/>
          </a:p>
        </p:txBody>
      </p:sp>
      <p:sp>
        <p:nvSpPr>
          <p:cNvPr id="23" name="Text 17"/>
          <p:cNvSpPr/>
          <p:nvPr/>
        </p:nvSpPr>
        <p:spPr>
          <a:xfrm>
            <a:off x="6208871" y="5492472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Parallel AI processing</a:t>
            </a:r>
            <a:endParaRPr lang="en-US" sz="850" dirty="0"/>
          </a:p>
        </p:txBody>
      </p:sp>
      <p:sp>
        <p:nvSpPr>
          <p:cNvPr id="24" name="Text 18"/>
          <p:cNvSpPr/>
          <p:nvPr/>
        </p:nvSpPr>
        <p:spPr>
          <a:xfrm>
            <a:off x="6208871" y="5741432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FFFFF"/>
                </a:solidFill>
                <a:highlight>
                  <a:srgbClr val="8B5C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Impact: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28-33s → &lt;20s</a:t>
            </a:r>
            <a:endParaRPr lang="en-US" sz="850" dirty="0"/>
          </a:p>
        </p:txBody>
      </p:sp>
      <p:sp>
        <p:nvSpPr>
          <p:cNvPr id="25" name="Shape 19"/>
          <p:cNvSpPr/>
          <p:nvPr/>
        </p:nvSpPr>
        <p:spPr>
          <a:xfrm>
            <a:off x="6095762" y="6148745"/>
            <a:ext cx="7925276" cy="1602462"/>
          </a:xfrm>
          <a:prstGeom prst="roundRect">
            <a:avLst>
              <a:gd name="adj" fmla="val 1059"/>
            </a:avLst>
          </a:prstGeom>
          <a:solidFill>
            <a:srgbClr val="F3EEE3"/>
          </a:solidFill>
          <a:ln/>
        </p:spPr>
      </p:sp>
      <p:sp>
        <p:nvSpPr>
          <p:cNvPr id="26" name="Shape 20"/>
          <p:cNvSpPr/>
          <p:nvPr/>
        </p:nvSpPr>
        <p:spPr>
          <a:xfrm>
            <a:off x="6208871" y="6261854"/>
            <a:ext cx="339447" cy="339447"/>
          </a:xfrm>
          <a:prstGeom prst="roundRect">
            <a:avLst>
              <a:gd name="adj" fmla="val 26935238"/>
            </a:avLst>
          </a:prstGeom>
          <a:solidFill>
            <a:srgbClr val="325F7B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216" y="6355080"/>
            <a:ext cx="152757" cy="152757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6208871" y="6714411"/>
            <a:ext cx="1414582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Clearer Visibility</a:t>
            </a:r>
            <a:endParaRPr lang="en-US" sz="1100" dirty="0"/>
          </a:p>
        </p:txBody>
      </p:sp>
      <p:sp>
        <p:nvSpPr>
          <p:cNvPr id="29" name="Text 22"/>
          <p:cNvSpPr/>
          <p:nvPr/>
        </p:nvSpPr>
        <p:spPr>
          <a:xfrm>
            <a:off x="6208871" y="6959084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 progress tracker (1-5)</a:t>
            </a:r>
            <a:endParaRPr lang="en-US" sz="850" dirty="0"/>
          </a:p>
        </p:txBody>
      </p:sp>
      <p:sp>
        <p:nvSpPr>
          <p:cNvPr id="30" name="Text 23"/>
          <p:cNvSpPr/>
          <p:nvPr/>
        </p:nvSpPr>
        <p:spPr>
          <a:xfrm>
            <a:off x="6208871" y="7208044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Specific error messages</a:t>
            </a:r>
            <a:endParaRPr lang="en-US" sz="850" dirty="0"/>
          </a:p>
        </p:txBody>
      </p:sp>
      <p:sp>
        <p:nvSpPr>
          <p:cNvPr id="31" name="Text 24"/>
          <p:cNvSpPr/>
          <p:nvPr/>
        </p:nvSpPr>
        <p:spPr>
          <a:xfrm>
            <a:off x="6208871" y="7457003"/>
            <a:ext cx="7699058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FFFFF"/>
                </a:solidFill>
                <a:highlight>
                  <a:srgbClr val="8B5C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Impact: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Fix on 1st retry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949" y="428149"/>
            <a:ext cx="6819067" cy="462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The Game Changer: </a:t>
            </a:r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8B5CF6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Gemini Vision API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949" y="1278493"/>
            <a:ext cx="4939665" cy="49396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4949" y="6384488"/>
            <a:ext cx="2219087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Why Gemini?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544949" y="6809780"/>
            <a:ext cx="519969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Lightning-fast &lt;2s analysis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44949" y="7098149"/>
            <a:ext cx="519969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95%+ accuracy on Indian documents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44949" y="7386518"/>
            <a:ext cx="519969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Cost-effective ₹0.25 per image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44949" y="7674888"/>
            <a:ext cx="519969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1-day setup vs weeks for alternatives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113026" y="1278493"/>
            <a:ext cx="7979926" cy="2629376"/>
          </a:xfrm>
          <a:prstGeom prst="roundRect">
            <a:avLst>
              <a:gd name="adj" fmla="val 8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20646" y="1286113"/>
            <a:ext cx="7964686" cy="4293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268879" y="1382435"/>
            <a:ext cx="169152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263771" y="1382435"/>
            <a:ext cx="168771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Gemini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10254853" y="1382435"/>
            <a:ext cx="168771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AWS Textract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12245935" y="1382435"/>
            <a:ext cx="169152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 ML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6120646" y="1715453"/>
            <a:ext cx="7964686" cy="4369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268879" y="1811774"/>
            <a:ext cx="169152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Speed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8263771" y="1811774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&lt;2s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10254853" y="1811774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⚠️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3-5s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12245935" y="1811774"/>
            <a:ext cx="169152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&lt;2s</a:t>
            </a:r>
            <a:endParaRPr lang="en-US" sz="1150" dirty="0"/>
          </a:p>
        </p:txBody>
      </p:sp>
      <p:sp>
        <p:nvSpPr>
          <p:cNvPr id="20" name="Shape 17"/>
          <p:cNvSpPr/>
          <p:nvPr/>
        </p:nvSpPr>
        <p:spPr>
          <a:xfrm>
            <a:off x="6120646" y="2152412"/>
            <a:ext cx="7964686" cy="4369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268879" y="2248733"/>
            <a:ext cx="169152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8263771" y="2248733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95%+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10254853" y="2248733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90%+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2245935" y="2248733"/>
            <a:ext cx="169152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🔄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Varies</a:t>
            </a:r>
            <a:endParaRPr lang="en-US" sz="1150" dirty="0"/>
          </a:p>
        </p:txBody>
      </p:sp>
      <p:sp>
        <p:nvSpPr>
          <p:cNvPr id="25" name="Shape 22"/>
          <p:cNvSpPr/>
          <p:nvPr/>
        </p:nvSpPr>
        <p:spPr>
          <a:xfrm>
            <a:off x="6120646" y="2589371"/>
            <a:ext cx="7964686" cy="4369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268879" y="2685693"/>
            <a:ext cx="169152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Cost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8263771" y="2685693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₹0.25</a:t>
            </a:r>
            <a:endParaRPr lang="en-US" sz="1150" dirty="0"/>
          </a:p>
        </p:txBody>
      </p:sp>
      <p:sp>
        <p:nvSpPr>
          <p:cNvPr id="28" name="Text 25"/>
          <p:cNvSpPr/>
          <p:nvPr/>
        </p:nvSpPr>
        <p:spPr>
          <a:xfrm>
            <a:off x="10254853" y="2685693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₹0.50</a:t>
            </a:r>
            <a:endParaRPr lang="en-US" sz="1150" dirty="0"/>
          </a:p>
        </p:txBody>
      </p:sp>
      <p:sp>
        <p:nvSpPr>
          <p:cNvPr id="29" name="Text 26"/>
          <p:cNvSpPr/>
          <p:nvPr/>
        </p:nvSpPr>
        <p:spPr>
          <a:xfrm>
            <a:off x="12245935" y="2685693"/>
            <a:ext cx="169152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High</a:t>
            </a:r>
            <a:endParaRPr lang="en-US" sz="1150" dirty="0"/>
          </a:p>
        </p:txBody>
      </p:sp>
      <p:sp>
        <p:nvSpPr>
          <p:cNvPr id="30" name="Shape 27"/>
          <p:cNvSpPr/>
          <p:nvPr/>
        </p:nvSpPr>
        <p:spPr>
          <a:xfrm>
            <a:off x="6120646" y="3026331"/>
            <a:ext cx="7964686" cy="4369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268879" y="3122652"/>
            <a:ext cx="169152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Setup</a:t>
            </a:r>
            <a:endParaRPr lang="en-US" sz="1150" dirty="0"/>
          </a:p>
        </p:txBody>
      </p:sp>
      <p:sp>
        <p:nvSpPr>
          <p:cNvPr id="32" name="Text 29"/>
          <p:cNvSpPr/>
          <p:nvPr/>
        </p:nvSpPr>
        <p:spPr>
          <a:xfrm>
            <a:off x="8263771" y="3122652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 day</a:t>
            </a:r>
            <a:endParaRPr lang="en-US" sz="1150" dirty="0"/>
          </a:p>
        </p:txBody>
      </p:sp>
      <p:sp>
        <p:nvSpPr>
          <p:cNvPr id="33" name="Text 30"/>
          <p:cNvSpPr/>
          <p:nvPr/>
        </p:nvSpPr>
        <p:spPr>
          <a:xfrm>
            <a:off x="10254853" y="3122652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⚠️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3-5 days</a:t>
            </a:r>
            <a:endParaRPr lang="en-US" sz="1150" dirty="0"/>
          </a:p>
        </p:txBody>
      </p:sp>
      <p:sp>
        <p:nvSpPr>
          <p:cNvPr id="34" name="Text 31"/>
          <p:cNvSpPr/>
          <p:nvPr/>
        </p:nvSpPr>
        <p:spPr>
          <a:xfrm>
            <a:off x="12245935" y="3122652"/>
            <a:ext cx="169152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2-3 mo</a:t>
            </a:r>
            <a:endParaRPr lang="en-US" sz="1150" dirty="0"/>
          </a:p>
        </p:txBody>
      </p:sp>
      <p:sp>
        <p:nvSpPr>
          <p:cNvPr id="35" name="Shape 32"/>
          <p:cNvSpPr/>
          <p:nvPr/>
        </p:nvSpPr>
        <p:spPr>
          <a:xfrm>
            <a:off x="6120646" y="3463290"/>
            <a:ext cx="7964686" cy="4369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268879" y="3559612"/>
            <a:ext cx="1691521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Indian Docs</a:t>
            </a:r>
            <a:endParaRPr lang="en-US" sz="1150" dirty="0"/>
          </a:p>
        </p:txBody>
      </p:sp>
      <p:sp>
        <p:nvSpPr>
          <p:cNvPr id="37" name="Text 34"/>
          <p:cNvSpPr/>
          <p:nvPr/>
        </p:nvSpPr>
        <p:spPr>
          <a:xfrm>
            <a:off x="8263771" y="3559612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endParaRPr lang="en-US" sz="1150" dirty="0"/>
          </a:p>
        </p:txBody>
      </p:sp>
      <p:sp>
        <p:nvSpPr>
          <p:cNvPr id="38" name="Text 35"/>
          <p:cNvSpPr/>
          <p:nvPr/>
        </p:nvSpPr>
        <p:spPr>
          <a:xfrm>
            <a:off x="10254853" y="3559612"/>
            <a:ext cx="168771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endParaRPr lang="en-US" sz="1150" dirty="0"/>
          </a:p>
        </p:txBody>
      </p:sp>
      <p:sp>
        <p:nvSpPr>
          <p:cNvPr id="39" name="Text 36"/>
          <p:cNvSpPr/>
          <p:nvPr/>
        </p:nvSpPr>
        <p:spPr>
          <a:xfrm>
            <a:off x="12245935" y="3559612"/>
            <a:ext cx="169152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🔄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Training</a:t>
            </a:r>
            <a:endParaRPr lang="en-US" sz="1150" dirty="0"/>
          </a:p>
        </p:txBody>
      </p:sp>
      <p:sp>
        <p:nvSpPr>
          <p:cNvPr id="40" name="Shape 37"/>
          <p:cNvSpPr/>
          <p:nvPr/>
        </p:nvSpPr>
        <p:spPr>
          <a:xfrm>
            <a:off x="544949" y="8129588"/>
            <a:ext cx="332780" cy="332780"/>
          </a:xfrm>
          <a:prstGeom prst="roundRect">
            <a:avLst>
              <a:gd name="adj" fmla="val 6669"/>
            </a:avLst>
          </a:prstGeom>
          <a:solidFill>
            <a:srgbClr val="F3EEE3"/>
          </a:solidFill>
          <a:ln/>
        </p:spPr>
      </p:sp>
      <p:sp>
        <p:nvSpPr>
          <p:cNvPr id="41" name="Text 38"/>
          <p:cNvSpPr/>
          <p:nvPr/>
        </p:nvSpPr>
        <p:spPr>
          <a:xfrm>
            <a:off x="1025604" y="8180427"/>
            <a:ext cx="1849279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Quality Detection</a:t>
            </a:r>
            <a:endParaRPr lang="en-US" sz="1450" dirty="0"/>
          </a:p>
        </p:txBody>
      </p:sp>
      <p:sp>
        <p:nvSpPr>
          <p:cNvPr id="42" name="Text 39"/>
          <p:cNvSpPr/>
          <p:nvPr/>
        </p:nvSpPr>
        <p:spPr>
          <a:xfrm>
            <a:off x="1025604" y="8500229"/>
            <a:ext cx="3909536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Instantly identifies blur, glare, darkness</a:t>
            </a:r>
            <a:endParaRPr lang="en-US" sz="1150" dirty="0"/>
          </a:p>
        </p:txBody>
      </p:sp>
      <p:sp>
        <p:nvSpPr>
          <p:cNvPr id="43" name="Shape 40"/>
          <p:cNvSpPr/>
          <p:nvPr/>
        </p:nvSpPr>
        <p:spPr>
          <a:xfrm>
            <a:off x="5120045" y="8129588"/>
            <a:ext cx="332780" cy="332780"/>
          </a:xfrm>
          <a:prstGeom prst="roundRect">
            <a:avLst>
              <a:gd name="adj" fmla="val 6669"/>
            </a:avLst>
          </a:prstGeom>
          <a:solidFill>
            <a:srgbClr val="F3EEE3"/>
          </a:solidFill>
          <a:ln/>
        </p:spPr>
      </p:sp>
      <p:sp>
        <p:nvSpPr>
          <p:cNvPr id="44" name="Text 41"/>
          <p:cNvSpPr/>
          <p:nvPr/>
        </p:nvSpPr>
        <p:spPr>
          <a:xfrm>
            <a:off x="5600700" y="8180427"/>
            <a:ext cx="196119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Document Verification</a:t>
            </a:r>
            <a:endParaRPr lang="en-US" sz="1450" dirty="0"/>
          </a:p>
        </p:txBody>
      </p:sp>
      <p:sp>
        <p:nvSpPr>
          <p:cNvPr id="45" name="Text 42"/>
          <p:cNvSpPr/>
          <p:nvPr/>
        </p:nvSpPr>
        <p:spPr>
          <a:xfrm>
            <a:off x="5600700" y="8500229"/>
            <a:ext cx="3909536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Validates PAN, Aadhaar, Passport types</a:t>
            </a:r>
            <a:endParaRPr lang="en-US" sz="1150" dirty="0"/>
          </a:p>
        </p:txBody>
      </p:sp>
      <p:sp>
        <p:nvSpPr>
          <p:cNvPr id="46" name="Shape 43"/>
          <p:cNvSpPr/>
          <p:nvPr/>
        </p:nvSpPr>
        <p:spPr>
          <a:xfrm>
            <a:off x="9695140" y="8129588"/>
            <a:ext cx="332780" cy="332780"/>
          </a:xfrm>
          <a:prstGeom prst="roundRect">
            <a:avLst>
              <a:gd name="adj" fmla="val 6669"/>
            </a:avLst>
          </a:prstGeom>
          <a:solidFill>
            <a:srgbClr val="F3EEE3"/>
          </a:solidFill>
          <a:ln/>
        </p:spPr>
      </p:sp>
      <p:sp>
        <p:nvSpPr>
          <p:cNvPr id="47" name="Text 44"/>
          <p:cNvSpPr/>
          <p:nvPr/>
        </p:nvSpPr>
        <p:spPr>
          <a:xfrm>
            <a:off x="10175796" y="8180427"/>
            <a:ext cx="1849279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OCR Extraction</a:t>
            </a:r>
            <a:endParaRPr lang="en-US" sz="1450" dirty="0"/>
          </a:p>
        </p:txBody>
      </p:sp>
      <p:sp>
        <p:nvSpPr>
          <p:cNvPr id="48" name="Text 45"/>
          <p:cNvSpPr/>
          <p:nvPr/>
        </p:nvSpPr>
        <p:spPr>
          <a:xfrm>
            <a:off x="10175796" y="8500229"/>
            <a:ext cx="3909536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Early duplicate check before upload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3189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AI Flow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539954"/>
            <a:ext cx="850583" cy="10207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0793" y="17099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Step 1: Capture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300793" y="2077760"/>
            <a:ext cx="653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scans document with camera overlay guidance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560677"/>
            <a:ext cx="850583" cy="15243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0793" y="2730698"/>
            <a:ext cx="249102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Step 2: Gemini Analyzes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300793" y="3098483"/>
            <a:ext cx="653581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Quality: 87%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Type: PAN Card ✓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Duplicates: None ✓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085034"/>
            <a:ext cx="850583" cy="15243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0793" y="4255056"/>
            <a:ext cx="25702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Step 3: Instant Feedback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300793" y="4622840"/>
            <a:ext cx="653581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"Great quality!"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"Ready to upload"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"No duplicates found"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609392"/>
            <a:ext cx="850583" cy="10207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0793" y="5779413"/>
            <a:ext cx="221265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Step 4: Smart Upload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300793" y="6147197"/>
            <a:ext cx="653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Passes all checks → No retries → First-time success!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6535341" y="7012781"/>
            <a:ext cx="730127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Happy user + faster conversion + reduced support burden</a:t>
            </a:r>
            <a:endParaRPr lang="en-US" sz="1300" dirty="0"/>
          </a:p>
        </p:txBody>
      </p:sp>
      <p:sp>
        <p:nvSpPr>
          <p:cNvPr id="17" name="Shape 10"/>
          <p:cNvSpPr/>
          <p:nvPr/>
        </p:nvSpPr>
        <p:spPr>
          <a:xfrm>
            <a:off x="6280190" y="6821448"/>
            <a:ext cx="22860" cy="654844"/>
          </a:xfrm>
          <a:prstGeom prst="rect">
            <a:avLst/>
          </a:prstGeom>
          <a:solidFill>
            <a:srgbClr val="325F7B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4380"/>
            <a:ext cx="419504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Business Impact &amp; ROI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1583650"/>
            <a:ext cx="2252663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C72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Document Scan Failures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80190" y="2283738"/>
            <a:ext cx="22526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Before: 35%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280190" y="2652117"/>
            <a:ext cx="22526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After: 12%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280190" y="3020497"/>
            <a:ext cx="22526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highlight>
                  <a:srgbClr val="8B5C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66% improvement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8900041" y="1583650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C72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Upload Failures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900041" y="2007394"/>
            <a:ext cx="22526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Before: 25%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8900041" y="2375773"/>
            <a:ext cx="22526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After: 10%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900041" y="2744152"/>
            <a:ext cx="22526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highlight>
                  <a:srgbClr val="8B5C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60% improvement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519892" y="1583650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C72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Overall Conversion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1519892" y="2007394"/>
            <a:ext cx="23318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Before: 70%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11519892" y="2375773"/>
            <a:ext cx="23318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After: 90%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11519892" y="2744152"/>
            <a:ext cx="23318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highlight>
                  <a:srgbClr val="8B5C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+20% lift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6280190" y="3628430"/>
            <a:ext cx="239601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24K</a:t>
            </a:r>
            <a:endParaRPr lang="en-US" sz="3800" dirty="0"/>
          </a:p>
        </p:txBody>
      </p:sp>
      <p:sp>
        <p:nvSpPr>
          <p:cNvPr id="17" name="Text 14"/>
          <p:cNvSpPr/>
          <p:nvPr/>
        </p:nvSpPr>
        <p:spPr>
          <a:xfrm>
            <a:off x="6528792" y="4299109"/>
            <a:ext cx="189880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New Customers/Year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280190" y="4617839"/>
            <a:ext cx="239601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Previously lost to drop-offs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860393" y="3628430"/>
            <a:ext cx="239601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₹120M</a:t>
            </a:r>
            <a:endParaRPr lang="en-US" sz="3800" dirty="0"/>
          </a:p>
        </p:txBody>
      </p:sp>
      <p:sp>
        <p:nvSpPr>
          <p:cNvPr id="20" name="Text 17"/>
          <p:cNvSpPr/>
          <p:nvPr/>
        </p:nvSpPr>
        <p:spPr>
          <a:xfrm>
            <a:off x="9136856" y="429910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Annual Revenue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8860393" y="4617839"/>
            <a:ext cx="239601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LTV ₹5K per customer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11440597" y="3628430"/>
            <a:ext cx="239601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60%</a:t>
            </a:r>
            <a:endParaRPr lang="en-US" sz="3800" dirty="0"/>
          </a:p>
        </p:txBody>
      </p:sp>
      <p:sp>
        <p:nvSpPr>
          <p:cNvPr id="23" name="Text 20"/>
          <p:cNvSpPr/>
          <p:nvPr/>
        </p:nvSpPr>
        <p:spPr>
          <a:xfrm>
            <a:off x="11656457" y="4299109"/>
            <a:ext cx="196429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Fewer Support Tickets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11440597" y="4617839"/>
            <a:ext cx="239601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"Why was I rejected?" queries eliminated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8860393" y="5457825"/>
            <a:ext cx="239601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4000x</a:t>
            </a:r>
            <a:endParaRPr lang="en-US" sz="3800" dirty="0"/>
          </a:p>
        </p:txBody>
      </p:sp>
      <p:sp>
        <p:nvSpPr>
          <p:cNvPr id="26" name="Text 23"/>
          <p:cNvSpPr/>
          <p:nvPr/>
        </p:nvSpPr>
        <p:spPr>
          <a:xfrm>
            <a:off x="9136856" y="612850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ROI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8860393" y="6447234"/>
            <a:ext cx="239601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₹120M revenue vs ₹30K AI cost</a:t>
            </a:r>
            <a:endParaRPr lang="en-US" sz="1150" dirty="0"/>
          </a:p>
        </p:txBody>
      </p:sp>
      <p:sp>
        <p:nvSpPr>
          <p:cNvPr id="28" name="Shape 25"/>
          <p:cNvSpPr/>
          <p:nvPr/>
        </p:nvSpPr>
        <p:spPr>
          <a:xfrm>
            <a:off x="6280190" y="6848832"/>
            <a:ext cx="7556421" cy="626269"/>
          </a:xfrm>
          <a:prstGeom prst="roundRect">
            <a:avLst>
              <a:gd name="adj" fmla="val 3531"/>
            </a:avLst>
          </a:prstGeom>
          <a:solidFill>
            <a:srgbClr val="C9DDE9"/>
          </a:solidFill>
          <a:ln/>
        </p:spPr>
      </p:sp>
      <p:pic>
        <p:nvPicPr>
          <p:cNvPr id="2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89" y="7063978"/>
            <a:ext cx="184190" cy="147399"/>
          </a:xfrm>
          <a:prstGeom prst="rect">
            <a:avLst/>
          </a:prstGeom>
        </p:spPr>
      </p:pic>
      <p:sp>
        <p:nvSpPr>
          <p:cNvPr id="30" name="Text 26"/>
          <p:cNvSpPr/>
          <p:nvPr/>
        </p:nvSpPr>
        <p:spPr>
          <a:xfrm>
            <a:off x="6759178" y="7033022"/>
            <a:ext cx="693003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Implementation: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14 weeks |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Payback: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Less than 1 month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9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76" y="479346"/>
            <a:ext cx="359354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What We Built: Live Demo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610076" y="1173123"/>
            <a:ext cx="7923848" cy="1280041"/>
          </a:xfrm>
          <a:prstGeom prst="roundRect">
            <a:avLst>
              <a:gd name="adj" fmla="val 5715"/>
            </a:avLst>
          </a:prstGeom>
          <a:solidFill>
            <a:srgbClr val="FFFCF5"/>
          </a:solidFill>
          <a:ln/>
        </p:spPr>
      </p:sp>
      <p:sp>
        <p:nvSpPr>
          <p:cNvPr id="5" name="Shape 2"/>
          <p:cNvSpPr/>
          <p:nvPr/>
        </p:nvSpPr>
        <p:spPr>
          <a:xfrm>
            <a:off x="610076" y="1157883"/>
            <a:ext cx="7923848" cy="60960"/>
          </a:xfrm>
          <a:prstGeom prst="roundRect">
            <a:avLst>
              <a:gd name="adj" fmla="val 27884"/>
            </a:avLst>
          </a:prstGeom>
          <a:solidFill>
            <a:srgbClr val="325F7B"/>
          </a:solidFill>
          <a:ln/>
        </p:spPr>
      </p:sp>
      <p:sp>
        <p:nvSpPr>
          <p:cNvPr id="6" name="Shape 3"/>
          <p:cNvSpPr/>
          <p:nvPr/>
        </p:nvSpPr>
        <p:spPr>
          <a:xfrm>
            <a:off x="4402038" y="1003221"/>
            <a:ext cx="339923" cy="339923"/>
          </a:xfrm>
          <a:prstGeom prst="roundRect">
            <a:avLst>
              <a:gd name="adj" fmla="val 269002"/>
            </a:avLst>
          </a:prstGeom>
          <a:solidFill>
            <a:srgbClr val="325F7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3956" y="1105138"/>
            <a:ext cx="135969" cy="1359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8545" y="1456373"/>
            <a:ext cx="1416368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 Visualization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738545" y="1701403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Funnel chart shows exact drop-offs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738545" y="1922383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Metrics table tracks failure % per stage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738545" y="2143363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Error insights reveal top reasons</a:t>
            </a: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610076" y="2736294"/>
            <a:ext cx="7923848" cy="1280041"/>
          </a:xfrm>
          <a:prstGeom prst="roundRect">
            <a:avLst>
              <a:gd name="adj" fmla="val 5715"/>
            </a:avLst>
          </a:prstGeom>
          <a:solidFill>
            <a:srgbClr val="FFFCF5"/>
          </a:solidFill>
          <a:ln/>
        </p:spPr>
      </p:sp>
      <p:sp>
        <p:nvSpPr>
          <p:cNvPr id="13" name="Shape 9"/>
          <p:cNvSpPr/>
          <p:nvPr/>
        </p:nvSpPr>
        <p:spPr>
          <a:xfrm>
            <a:off x="610076" y="2721054"/>
            <a:ext cx="7923848" cy="60960"/>
          </a:xfrm>
          <a:prstGeom prst="roundRect">
            <a:avLst>
              <a:gd name="adj" fmla="val 27884"/>
            </a:avLst>
          </a:prstGeom>
          <a:solidFill>
            <a:srgbClr val="325F7B"/>
          </a:solidFill>
          <a:ln/>
        </p:spPr>
      </p:sp>
      <p:sp>
        <p:nvSpPr>
          <p:cNvPr id="14" name="Shape 10"/>
          <p:cNvSpPr/>
          <p:nvPr/>
        </p:nvSpPr>
        <p:spPr>
          <a:xfrm>
            <a:off x="4402038" y="2566392"/>
            <a:ext cx="339923" cy="339923"/>
          </a:xfrm>
          <a:prstGeom prst="roundRect">
            <a:avLst>
              <a:gd name="adj" fmla="val 269002"/>
            </a:avLst>
          </a:prstGeom>
          <a:solidFill>
            <a:srgbClr val="325F7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3956" y="2668310"/>
            <a:ext cx="135969" cy="13596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38545" y="3019544"/>
            <a:ext cx="1487329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Interactive KYC Demo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738545" y="3264575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5-step simulated flow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738545" y="3485555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quality feedback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738545" y="3706535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Before/after comparison</a:t>
            </a:r>
            <a:endParaRPr lang="en-US" sz="850" dirty="0"/>
          </a:p>
        </p:txBody>
      </p:sp>
      <p:sp>
        <p:nvSpPr>
          <p:cNvPr id="20" name="Shape 15"/>
          <p:cNvSpPr/>
          <p:nvPr/>
        </p:nvSpPr>
        <p:spPr>
          <a:xfrm>
            <a:off x="610076" y="4299466"/>
            <a:ext cx="7923848" cy="1280041"/>
          </a:xfrm>
          <a:prstGeom prst="roundRect">
            <a:avLst>
              <a:gd name="adj" fmla="val 5715"/>
            </a:avLst>
          </a:prstGeom>
          <a:solidFill>
            <a:srgbClr val="FFFCF5"/>
          </a:solidFill>
          <a:ln/>
        </p:spPr>
      </p:sp>
      <p:sp>
        <p:nvSpPr>
          <p:cNvPr id="21" name="Shape 16"/>
          <p:cNvSpPr/>
          <p:nvPr/>
        </p:nvSpPr>
        <p:spPr>
          <a:xfrm>
            <a:off x="610076" y="4284226"/>
            <a:ext cx="7923848" cy="60960"/>
          </a:xfrm>
          <a:prstGeom prst="roundRect">
            <a:avLst>
              <a:gd name="adj" fmla="val 27884"/>
            </a:avLst>
          </a:prstGeom>
          <a:solidFill>
            <a:srgbClr val="325F7B"/>
          </a:solidFill>
          <a:ln/>
        </p:spPr>
      </p:sp>
      <p:sp>
        <p:nvSpPr>
          <p:cNvPr id="22" name="Shape 17"/>
          <p:cNvSpPr/>
          <p:nvPr/>
        </p:nvSpPr>
        <p:spPr>
          <a:xfrm>
            <a:off x="4402038" y="4129564"/>
            <a:ext cx="339923" cy="339923"/>
          </a:xfrm>
          <a:prstGeom prst="roundRect">
            <a:avLst>
              <a:gd name="adj" fmla="val 269002"/>
            </a:avLst>
          </a:prstGeom>
          <a:solidFill>
            <a:srgbClr val="325F7B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956" y="4231481"/>
            <a:ext cx="135969" cy="135969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38545" y="4582716"/>
            <a:ext cx="1486495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AI Document Scanner</a:t>
            </a:r>
            <a:endParaRPr lang="en-US" sz="1100" dirty="0"/>
          </a:p>
        </p:txBody>
      </p:sp>
      <p:sp>
        <p:nvSpPr>
          <p:cNvPr id="25" name="Text 19"/>
          <p:cNvSpPr/>
          <p:nvPr/>
        </p:nvSpPr>
        <p:spPr>
          <a:xfrm>
            <a:off x="738545" y="4827746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Upload &amp; instant analysis</a:t>
            </a:r>
            <a:endParaRPr lang="en-US" sz="850" dirty="0"/>
          </a:p>
        </p:txBody>
      </p:sp>
      <p:sp>
        <p:nvSpPr>
          <p:cNvPr id="26" name="Text 20"/>
          <p:cNvSpPr/>
          <p:nvPr/>
        </p:nvSpPr>
        <p:spPr>
          <a:xfrm>
            <a:off x="738545" y="5048726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Quality score (0-100%)</a:t>
            </a:r>
            <a:endParaRPr lang="en-US" sz="850" dirty="0"/>
          </a:p>
        </p:txBody>
      </p:sp>
      <p:sp>
        <p:nvSpPr>
          <p:cNvPr id="27" name="Text 21"/>
          <p:cNvSpPr/>
          <p:nvPr/>
        </p:nvSpPr>
        <p:spPr>
          <a:xfrm>
            <a:off x="738545" y="5269706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Accept/Reject recommendation</a:t>
            </a:r>
            <a:endParaRPr lang="en-US" sz="850" dirty="0"/>
          </a:p>
        </p:txBody>
      </p:sp>
      <p:sp>
        <p:nvSpPr>
          <p:cNvPr id="28" name="Shape 22"/>
          <p:cNvSpPr/>
          <p:nvPr/>
        </p:nvSpPr>
        <p:spPr>
          <a:xfrm>
            <a:off x="610076" y="5862637"/>
            <a:ext cx="7923848" cy="1280041"/>
          </a:xfrm>
          <a:prstGeom prst="roundRect">
            <a:avLst>
              <a:gd name="adj" fmla="val 5715"/>
            </a:avLst>
          </a:prstGeom>
          <a:solidFill>
            <a:srgbClr val="FFFCF5"/>
          </a:solidFill>
          <a:ln/>
        </p:spPr>
      </p:sp>
      <p:sp>
        <p:nvSpPr>
          <p:cNvPr id="29" name="Shape 23"/>
          <p:cNvSpPr/>
          <p:nvPr/>
        </p:nvSpPr>
        <p:spPr>
          <a:xfrm>
            <a:off x="610076" y="5847398"/>
            <a:ext cx="7923848" cy="60960"/>
          </a:xfrm>
          <a:prstGeom prst="roundRect">
            <a:avLst>
              <a:gd name="adj" fmla="val 27884"/>
            </a:avLst>
          </a:prstGeom>
          <a:solidFill>
            <a:srgbClr val="325F7B"/>
          </a:solidFill>
          <a:ln/>
        </p:spPr>
      </p:sp>
      <p:sp>
        <p:nvSpPr>
          <p:cNvPr id="30" name="Shape 24"/>
          <p:cNvSpPr/>
          <p:nvPr/>
        </p:nvSpPr>
        <p:spPr>
          <a:xfrm>
            <a:off x="4402038" y="5692735"/>
            <a:ext cx="339923" cy="339923"/>
          </a:xfrm>
          <a:prstGeom prst="roundRect">
            <a:avLst>
              <a:gd name="adj" fmla="val 269002"/>
            </a:avLst>
          </a:prstGeom>
          <a:solidFill>
            <a:srgbClr val="325F7B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3956" y="5794653"/>
            <a:ext cx="135969" cy="135969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38545" y="6145887"/>
            <a:ext cx="1416368" cy="177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Solution Cards</a:t>
            </a:r>
            <a:endParaRPr lang="en-US" sz="1100" dirty="0"/>
          </a:p>
        </p:txBody>
      </p:sp>
      <p:sp>
        <p:nvSpPr>
          <p:cNvPr id="33" name="Text 26"/>
          <p:cNvSpPr/>
          <p:nvPr/>
        </p:nvSpPr>
        <p:spPr>
          <a:xfrm>
            <a:off x="738545" y="6390918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4-pronged approach breakdown</a:t>
            </a:r>
            <a:endParaRPr lang="en-US" sz="850" dirty="0"/>
          </a:p>
        </p:txBody>
      </p:sp>
      <p:sp>
        <p:nvSpPr>
          <p:cNvPr id="34" name="Text 27"/>
          <p:cNvSpPr/>
          <p:nvPr/>
        </p:nvSpPr>
        <p:spPr>
          <a:xfrm>
            <a:off x="738545" y="6611898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Problem → Solution → Impact mapping</a:t>
            </a:r>
            <a:endParaRPr lang="en-US" sz="850" dirty="0"/>
          </a:p>
        </p:txBody>
      </p:sp>
      <p:sp>
        <p:nvSpPr>
          <p:cNvPr id="35" name="Text 28"/>
          <p:cNvSpPr/>
          <p:nvPr/>
        </p:nvSpPr>
        <p:spPr>
          <a:xfrm>
            <a:off x="738545" y="6832878"/>
            <a:ext cx="7666911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Gemini AI benefits showcase</a:t>
            </a:r>
            <a:endParaRPr lang="en-US" sz="850" dirty="0"/>
          </a:p>
        </p:txBody>
      </p:sp>
      <p:sp>
        <p:nvSpPr>
          <p:cNvPr id="36" name="Text 29"/>
          <p:cNvSpPr/>
          <p:nvPr/>
        </p:nvSpPr>
        <p:spPr>
          <a:xfrm>
            <a:off x="610076" y="7270075"/>
            <a:ext cx="792384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 Stack: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Next.js 14 | TypeScript | Tailwind CSS | Gemini AI | Vercel</a:t>
            </a:r>
            <a:endParaRPr lang="en-US" sz="850" dirty="0"/>
          </a:p>
        </p:txBody>
      </p:sp>
      <p:sp>
        <p:nvSpPr>
          <p:cNvPr id="37" name="Text 30"/>
          <p:cNvSpPr/>
          <p:nvPr/>
        </p:nvSpPr>
        <p:spPr>
          <a:xfrm>
            <a:off x="610076" y="7578804"/>
            <a:ext cx="792384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digital-kyc-dashboard.vercel.app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465" y="556379"/>
            <a:ext cx="3423880" cy="411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14-Week Rollout Plan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6342340" y="1164550"/>
            <a:ext cx="15240" cy="5420558"/>
          </a:xfrm>
          <a:prstGeom prst="roundRect">
            <a:avLst>
              <a:gd name="adj" fmla="val 129448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6475035" y="1304806"/>
            <a:ext cx="394454" cy="15240"/>
          </a:xfrm>
          <a:prstGeom prst="roundRect">
            <a:avLst>
              <a:gd name="adj" fmla="val 129448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6194405" y="1164550"/>
            <a:ext cx="295870" cy="29587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6243697" y="1189137"/>
            <a:ext cx="197168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99923" y="1209675"/>
            <a:ext cx="1643896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1: AI &amp; UX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999923" y="1493996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Weeks 1-4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6999923" y="1783318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Gemini API integration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6999923" y="2039779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Camera overlay + guidance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6999923" y="2296239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Client-side validation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6999923" y="2585561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highlight>
                  <a:srgbClr val="3B82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Deliverable: MVP with Gemini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6475035" y="3199328"/>
            <a:ext cx="394454" cy="15240"/>
          </a:xfrm>
          <a:prstGeom prst="roundRect">
            <a:avLst>
              <a:gd name="adj" fmla="val 129448"/>
            </a:avLst>
          </a:prstGeom>
          <a:solidFill>
            <a:srgbClr val="D9D4C9"/>
          </a:solidFill>
          <a:ln/>
        </p:spPr>
      </p:sp>
      <p:sp>
        <p:nvSpPr>
          <p:cNvPr id="15" name="Shape 12"/>
          <p:cNvSpPr/>
          <p:nvPr/>
        </p:nvSpPr>
        <p:spPr>
          <a:xfrm>
            <a:off x="6194405" y="3059073"/>
            <a:ext cx="295870" cy="29587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6" name="Text 13"/>
          <p:cNvSpPr/>
          <p:nvPr/>
        </p:nvSpPr>
        <p:spPr>
          <a:xfrm>
            <a:off x="6243697" y="3083659"/>
            <a:ext cx="197168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999923" y="3104198"/>
            <a:ext cx="2648664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2: Backend &amp; Optimization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999923" y="3388519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Weeks 5-8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6999923" y="3677841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API performance tuning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6999923" y="3934301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Early duplicate detection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6999923" y="4190762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Specific error messaging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6999923" y="4480084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highlight>
                  <a:srgbClr val="3B82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Deliverable: Production-ready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6475035" y="5093851"/>
            <a:ext cx="394454" cy="15240"/>
          </a:xfrm>
          <a:prstGeom prst="roundRect">
            <a:avLst>
              <a:gd name="adj" fmla="val 129448"/>
            </a:avLst>
          </a:prstGeom>
          <a:solidFill>
            <a:srgbClr val="D9D4C9"/>
          </a:solidFill>
          <a:ln/>
        </p:spPr>
      </p:sp>
      <p:sp>
        <p:nvSpPr>
          <p:cNvPr id="24" name="Shape 21"/>
          <p:cNvSpPr/>
          <p:nvPr/>
        </p:nvSpPr>
        <p:spPr>
          <a:xfrm>
            <a:off x="6194405" y="4953595"/>
            <a:ext cx="295870" cy="295870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25" name="Text 22"/>
          <p:cNvSpPr/>
          <p:nvPr/>
        </p:nvSpPr>
        <p:spPr>
          <a:xfrm>
            <a:off x="6243697" y="4978182"/>
            <a:ext cx="197168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6999923" y="4998720"/>
            <a:ext cx="2044541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Phase 3: Testing &amp; Launch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6999923" y="5283041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Weeks 9-14</a:t>
            </a:r>
            <a:endParaRPr lang="en-US" sz="1000" dirty="0"/>
          </a:p>
        </p:txBody>
      </p:sp>
      <p:sp>
        <p:nvSpPr>
          <p:cNvPr id="28" name="Text 25"/>
          <p:cNvSpPr/>
          <p:nvPr/>
        </p:nvSpPr>
        <p:spPr>
          <a:xfrm>
            <a:off x="6999923" y="5572363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A/B testing (old vs new)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6999923" y="5828824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Gradual rollout (10% → 100%)</a:t>
            </a:r>
            <a:endParaRPr lang="en-US" sz="1000" dirty="0"/>
          </a:p>
        </p:txBody>
      </p:sp>
      <p:sp>
        <p:nvSpPr>
          <p:cNvPr id="30" name="Text 27"/>
          <p:cNvSpPr/>
          <p:nvPr/>
        </p:nvSpPr>
        <p:spPr>
          <a:xfrm>
            <a:off x="6999923" y="6085284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KPIs &amp; iterate</a:t>
            </a:r>
            <a:endParaRPr lang="en-US" sz="1000" dirty="0"/>
          </a:p>
        </p:txBody>
      </p:sp>
      <p:sp>
        <p:nvSpPr>
          <p:cNvPr id="31" name="Text 28"/>
          <p:cNvSpPr/>
          <p:nvPr/>
        </p:nvSpPr>
        <p:spPr>
          <a:xfrm>
            <a:off x="6999923" y="6374606"/>
            <a:ext cx="692241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highlight>
                  <a:srgbClr val="3B82F6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Deliverable: Full rollout</a:t>
            </a:r>
            <a:endParaRPr lang="en-US" sz="1000" dirty="0"/>
          </a:p>
        </p:txBody>
      </p:sp>
      <p:sp>
        <p:nvSpPr>
          <p:cNvPr id="32" name="Text 29"/>
          <p:cNvSpPr/>
          <p:nvPr/>
        </p:nvSpPr>
        <p:spPr>
          <a:xfrm>
            <a:off x="6194465" y="6782276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Success Metrics</a:t>
            </a:r>
            <a:endParaRPr lang="en-US" sz="1550" dirty="0"/>
          </a:p>
        </p:txBody>
      </p:sp>
      <p:sp>
        <p:nvSpPr>
          <p:cNvPr id="33" name="Text 30"/>
          <p:cNvSpPr/>
          <p:nvPr/>
        </p:nvSpPr>
        <p:spPr>
          <a:xfrm>
            <a:off x="6194465" y="7344370"/>
            <a:ext cx="1691402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Conversion rate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8214241" y="7344370"/>
            <a:ext cx="1691402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Stage failures</a:t>
            </a:r>
            <a:endParaRPr lang="en-US" sz="1000" dirty="0"/>
          </a:p>
        </p:txBody>
      </p:sp>
      <p:sp>
        <p:nvSpPr>
          <p:cNvPr id="35" name="Text 32"/>
          <p:cNvSpPr/>
          <p:nvPr/>
        </p:nvSpPr>
        <p:spPr>
          <a:xfrm>
            <a:off x="10234017" y="7344370"/>
            <a:ext cx="1691402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Support tickets</a:t>
            </a:r>
            <a:endParaRPr lang="en-US" sz="1000" dirty="0"/>
          </a:p>
        </p:txBody>
      </p:sp>
      <p:sp>
        <p:nvSpPr>
          <p:cNvPr id="36" name="Text 33"/>
          <p:cNvSpPr/>
          <p:nvPr/>
        </p:nvSpPr>
        <p:spPr>
          <a:xfrm>
            <a:off x="12253793" y="7344370"/>
            <a:ext cx="1691402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✓ User satisfaction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2025-12-10T07:57:56Z</dcterms:created>
  <dcterms:modified xsi:type="dcterms:W3CDTF">2025-12-10T07:57:56Z</dcterms:modified>
</cp:coreProperties>
</file>